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7415F-E076-664E-8765-905B57FA9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1FBF8-8718-D743-843C-11EAB82BD0F8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BE025-92FA-1440-AD72-085DB4B045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l.usda.gov/fnic/foodborne/" TargetMode="External"/><Relationship Id="rId4" Type="http://schemas.openxmlformats.org/officeDocument/2006/relationships/hyperlink" Target="http://www.foodsafety.gov/~fsg/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fstea.or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381000" y="609600"/>
            <a:ext cx="83058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/>
              <a:t>Internet Task #2:  </a:t>
            </a:r>
          </a:p>
          <a:p>
            <a:pPr algn="ctr"/>
            <a:r>
              <a:rPr lang="en-US" sz="3200">
                <a:solidFill>
                  <a:srgbClr val="FF0000"/>
                </a:solidFill>
              </a:rPr>
              <a:t>Ride the Food Safety Mobile</a:t>
            </a:r>
            <a:endParaRPr lang="en-US"/>
          </a:p>
          <a:p>
            <a:endParaRPr lang="en-US"/>
          </a:p>
          <a:p>
            <a:r>
              <a:rPr lang="en-US"/>
              <a:t>Access the site below to “play a game” from the United States Department of Agriculture.  You will “ride” in the “Food Safety Mobile”, answering questions about food safety along the way.</a:t>
            </a:r>
          </a:p>
          <a:p>
            <a:endParaRPr lang="en-US"/>
          </a:p>
          <a:p>
            <a:r>
              <a:rPr lang="en-US"/>
              <a:t>When finished, write a response to the game on page 30 in your student packet.  Be sure to include and support your opinions with details,  and to include specific information you found the game.  </a:t>
            </a:r>
          </a:p>
          <a:p>
            <a:endParaRPr lang="en-US"/>
          </a:p>
          <a:p>
            <a:r>
              <a:rPr lang="en-US"/>
              <a:t>http://www.fsis.usda.gov/OA/foodsafetymobile/mobilegame.swf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3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304800"/>
            <a:ext cx="6248400" cy="609600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228600"/>
            <a:ext cx="6662738" cy="64008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52400"/>
            <a:ext cx="6400800" cy="64770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52400"/>
            <a:ext cx="6248400" cy="65532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52400"/>
            <a:ext cx="63563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76200"/>
            <a:ext cx="6477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4800"/>
            <a:ext cx="6324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013" y="76200"/>
            <a:ext cx="6326187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"/>
            <a:ext cx="6172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04800"/>
            <a:ext cx="6248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4800"/>
            <a:ext cx="8305800" cy="5867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>
                <a:latin typeface="Verdana-Bold" charset="0"/>
              </a:rPr>
              <a:t>Where can I learn more about food safety and food-borne diseases?  </a:t>
            </a:r>
            <a:br>
              <a:rPr lang="en-US" b="1">
                <a:latin typeface="Verdana-Bold" charset="0"/>
              </a:rPr>
            </a:br>
            <a:r>
              <a:rPr lang="en-US" b="1">
                <a:latin typeface="Verdana-Bold" charset="0"/>
              </a:rPr>
              <a:t/>
            </a:r>
            <a:br>
              <a:rPr lang="en-US" b="1">
                <a:latin typeface="Verdana-Bold" charset="0"/>
              </a:rPr>
            </a:br>
            <a:r>
              <a:rPr lang="en-US" sz="3600" b="1">
                <a:latin typeface="Verdana-Bold" charset="0"/>
              </a:rPr>
              <a:t>Internet Task #3:  Use any of the nine  online resources that follow to find out more.  Organize your information on pgs 31 &amp; 32 in your student packet, and be prepared to share it with the class.</a:t>
            </a:r>
            <a:r>
              <a:rPr lang="en-US" b="1">
                <a:latin typeface="Verdana-Bold" charset="0"/>
              </a:rPr>
              <a:t> </a:t>
            </a:r>
            <a:endParaRPr lang="en-US"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8600"/>
            <a:ext cx="6629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6200"/>
            <a:ext cx="6934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304800" y="822325"/>
            <a:ext cx="838200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800">
                <a:solidFill>
                  <a:schemeClr val="tx2"/>
                </a:solidFill>
                <a:latin typeface="Helvetica" charset="0"/>
              </a:rPr>
              <a:t>1.  •</a:t>
            </a:r>
            <a:r>
              <a:rPr lang="en-US" sz="2800">
                <a:solidFill>
                  <a:schemeClr val="tx2"/>
                </a:solidFill>
                <a:latin typeface="ArialMS" charset="0"/>
              </a:rPr>
              <a:t> 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National Food Safety Initiative</a:t>
            </a:r>
          </a:p>
          <a:p>
            <a:pPr eaLnBrk="1" hangingPunct="1"/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http://www.foodsafety.gov/~dms/fs-toc.html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  </a:t>
            </a:r>
          </a:p>
          <a:p>
            <a:pPr eaLnBrk="1" hangingPunct="1"/>
            <a:endParaRPr lang="en-US" sz="2800">
              <a:solidFill>
                <a:schemeClr val="tx2"/>
              </a:solidFill>
              <a:latin typeface="Verdana" charset="0"/>
            </a:endParaRPr>
          </a:p>
          <a:p>
            <a:pPr eaLnBrk="1" hangingPunct="1"/>
            <a:r>
              <a:rPr lang="en-US" sz="2800">
                <a:solidFill>
                  <a:schemeClr val="tx2"/>
                </a:solidFill>
                <a:latin typeface="Helvetica" charset="0"/>
              </a:rPr>
              <a:t>2.  •</a:t>
            </a:r>
            <a:r>
              <a:rPr lang="en-US" sz="2800">
                <a:solidFill>
                  <a:schemeClr val="tx2"/>
                </a:solidFill>
                <a:latin typeface="ArialMS" charset="0"/>
              </a:rPr>
              <a:t> 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CDC's Food Safety Initiative home page  </a:t>
            </a:r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http://www.cdc.gov/foodsafety/about.htm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   </a:t>
            </a:r>
          </a:p>
          <a:p>
            <a:pPr eaLnBrk="1" hangingPunct="1"/>
            <a:endParaRPr lang="en-US" sz="2800">
              <a:solidFill>
                <a:schemeClr val="tx2"/>
              </a:solidFill>
              <a:latin typeface="Verdana" charset="0"/>
            </a:endParaRPr>
          </a:p>
          <a:p>
            <a:pPr eaLnBrk="1" hangingPunct="1"/>
            <a:r>
              <a:rPr lang="en-US" sz="2800">
                <a:solidFill>
                  <a:schemeClr val="tx2"/>
                </a:solidFill>
                <a:latin typeface="Helvetica" charset="0"/>
              </a:rPr>
              <a:t>3.  •</a:t>
            </a:r>
            <a:r>
              <a:rPr lang="en-US" sz="2800">
                <a:solidFill>
                  <a:schemeClr val="tx2"/>
                </a:solidFill>
                <a:latin typeface="ArialMS" charset="0"/>
              </a:rPr>
              <a:t> 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U.S. Food and Drug Administration   </a:t>
            </a:r>
          </a:p>
          <a:p>
            <a:pPr eaLnBrk="1" hangingPunct="1"/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http://www.fda.gov/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  </a:t>
            </a:r>
          </a:p>
          <a:p>
            <a:pPr eaLnBrk="1" hangingPunct="1"/>
            <a:endParaRPr lang="en-US" sz="2800">
              <a:solidFill>
                <a:schemeClr val="tx2"/>
              </a:solidFill>
              <a:latin typeface="Verdana" charset="0"/>
            </a:endParaRP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461963" y="18256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304800" y="533400"/>
            <a:ext cx="807720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800">
                <a:solidFill>
                  <a:schemeClr val="tx2"/>
                </a:solidFill>
                <a:latin typeface="Helvetica" charset="0"/>
              </a:rPr>
              <a:t>4.  •</a:t>
            </a:r>
            <a:r>
              <a:rPr lang="en-US" sz="2800">
                <a:solidFill>
                  <a:schemeClr val="tx2"/>
                </a:solidFill>
                <a:latin typeface="ArialMS" charset="0"/>
              </a:rPr>
              <a:t> 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U.S. Food Safety and Inspection Service (FSIS)   </a:t>
            </a:r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http://www.fsis.usda.gov/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  </a:t>
            </a:r>
          </a:p>
          <a:p>
            <a:pPr eaLnBrk="1" hangingPunct="1"/>
            <a:endParaRPr lang="en-US" sz="2800">
              <a:solidFill>
                <a:schemeClr val="tx2"/>
              </a:solidFill>
              <a:latin typeface="Verdana" charset="0"/>
            </a:endParaRPr>
          </a:p>
          <a:p>
            <a:pPr eaLnBrk="1" hangingPunct="1"/>
            <a:r>
              <a:rPr lang="en-US" sz="2800">
                <a:solidFill>
                  <a:schemeClr val="tx2"/>
                </a:solidFill>
                <a:latin typeface="Helvetica" charset="0"/>
              </a:rPr>
              <a:t>5.  •</a:t>
            </a:r>
            <a:r>
              <a:rPr lang="en-US" sz="2800">
                <a:solidFill>
                  <a:schemeClr val="tx2"/>
                </a:solidFill>
                <a:latin typeface="ArialMS" charset="0"/>
              </a:rPr>
              <a:t> 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U.S. Environmental Protection Agency  </a:t>
            </a:r>
          </a:p>
          <a:p>
            <a:pPr eaLnBrk="1" hangingPunct="1"/>
            <a:r>
              <a:rPr lang="en-US" sz="2800">
                <a:solidFill>
                  <a:schemeClr val="tx2"/>
                </a:solidFill>
                <a:latin typeface="Verdana" charset="0"/>
              </a:rPr>
              <a:t> </a:t>
            </a:r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http://www.epa.gov/</a:t>
            </a:r>
            <a:r>
              <a:rPr lang="en-US" sz="2800">
                <a:solidFill>
                  <a:schemeClr val="tx2"/>
                </a:solidFill>
                <a:latin typeface="Verdana" charset="0"/>
              </a:rPr>
              <a:t>  </a:t>
            </a:r>
          </a:p>
          <a:p>
            <a:pPr eaLnBrk="1" hangingPunct="1"/>
            <a:r>
              <a:rPr lang="en-US" sz="2800">
                <a:solidFill>
                  <a:schemeClr val="tx2"/>
                </a:solidFill>
                <a:latin typeface="Verdana" charset="0"/>
              </a:rPr>
              <a:t> </a:t>
            </a:r>
          </a:p>
          <a:p>
            <a:pPr eaLnBrk="1" hangingPunct="1"/>
            <a:r>
              <a:rPr lang="en-US" sz="2800">
                <a:latin typeface="Helvetica" charset="0"/>
              </a:rPr>
              <a:t>6.  •</a:t>
            </a:r>
            <a:r>
              <a:rPr lang="en-US" sz="2800">
                <a:latin typeface="ArialMS" charset="0"/>
              </a:rPr>
              <a:t> </a:t>
            </a:r>
            <a:r>
              <a:rPr lang="en-US" sz="2800">
                <a:latin typeface="Verdana" charset="0"/>
              </a:rPr>
              <a:t>Government Food Safety Information   </a:t>
            </a:r>
          </a:p>
          <a:p>
            <a:pPr eaLnBrk="1" hangingPunct="1"/>
            <a:r>
              <a:rPr lang="en-US" sz="2800" u="sng">
                <a:solidFill>
                  <a:schemeClr val="accent2"/>
                </a:solidFill>
                <a:latin typeface="Verdana" charset="0"/>
              </a:rPr>
              <a:t>http://www.foodsafety.gov/</a:t>
            </a:r>
            <a:r>
              <a:rPr lang="en-US" sz="2800">
                <a:latin typeface="Verdana" charset="0"/>
              </a:rPr>
              <a:t>  </a:t>
            </a:r>
          </a:p>
          <a:p>
            <a:pPr eaLnBrk="1" hangingPunct="1"/>
            <a:endParaRPr lang="en-US" sz="2800">
              <a:latin typeface="Verdana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228600" y="228600"/>
            <a:ext cx="85344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800">
                <a:latin typeface="Helvetica" charset="0"/>
              </a:rPr>
              <a:t>7.  •</a:t>
            </a:r>
            <a:r>
              <a:rPr lang="en-US" sz="2800">
                <a:latin typeface="ArialMS" charset="0"/>
              </a:rPr>
              <a:t> </a:t>
            </a:r>
            <a:r>
              <a:rPr lang="en-US" sz="2800">
                <a:latin typeface="Verdana" charset="0"/>
              </a:rPr>
              <a:t>Food Safety Training and Education Alliance</a:t>
            </a:r>
          </a:p>
          <a:p>
            <a:pPr eaLnBrk="1" hangingPunct="1"/>
            <a:r>
              <a:rPr lang="en-US" sz="2800">
                <a:latin typeface="Verdana" charset="0"/>
                <a:hlinkClick r:id="rId2"/>
              </a:rPr>
              <a:t>http://www.fstea.org/</a:t>
            </a:r>
            <a:endParaRPr lang="en-US" sz="2800">
              <a:latin typeface="Verdana" charset="0"/>
            </a:endParaRPr>
          </a:p>
          <a:p>
            <a:pPr eaLnBrk="1" hangingPunct="1"/>
            <a:endParaRPr lang="en-US" sz="2800">
              <a:latin typeface="Verdana" charset="0"/>
            </a:endParaRPr>
          </a:p>
          <a:p>
            <a:pPr eaLnBrk="1" hangingPunct="1"/>
            <a:endParaRPr lang="en-US" sz="2800">
              <a:latin typeface="Verdana" charset="0"/>
            </a:endParaRPr>
          </a:p>
          <a:p>
            <a:pPr eaLnBrk="1" hangingPunct="1"/>
            <a:r>
              <a:rPr lang="en-US" sz="2800">
                <a:latin typeface="Helvetica" charset="0"/>
              </a:rPr>
              <a:t>8.  •</a:t>
            </a:r>
            <a:r>
              <a:rPr lang="en-US" sz="2800">
                <a:latin typeface="ArialMS" charset="0"/>
              </a:rPr>
              <a:t> </a:t>
            </a:r>
            <a:r>
              <a:rPr lang="en-US" sz="2800">
                <a:latin typeface="Verdana" charset="0"/>
              </a:rPr>
              <a:t>Foodborne Illness Information Center   </a:t>
            </a:r>
            <a:r>
              <a:rPr lang="en-US" sz="2800">
                <a:solidFill>
                  <a:schemeClr val="hlink"/>
                </a:solidFill>
                <a:latin typeface="Verdana" charset="0"/>
                <a:hlinkClick r:id="rId3"/>
              </a:rPr>
              <a:t>http://www.nal.usda.gov/fnic/</a:t>
            </a:r>
          </a:p>
          <a:p>
            <a:pPr eaLnBrk="1" hangingPunct="1"/>
            <a:r>
              <a:rPr lang="en-US" sz="2800">
                <a:solidFill>
                  <a:schemeClr val="hlink"/>
                </a:solidFill>
                <a:latin typeface="Verdana" charset="0"/>
                <a:hlinkClick r:id="rId3"/>
              </a:rPr>
              <a:t>foodborne/</a:t>
            </a:r>
            <a:r>
              <a:rPr lang="en-US" sz="2800" u="sng">
                <a:solidFill>
                  <a:schemeClr val="hlink"/>
                </a:solidFill>
                <a:latin typeface="Verdana" charset="0"/>
              </a:rPr>
              <a:t>wais.shtml</a:t>
            </a:r>
            <a:endParaRPr lang="en-US" sz="2800" u="sng">
              <a:latin typeface="Verdana" charset="0"/>
            </a:endParaRPr>
          </a:p>
          <a:p>
            <a:pPr eaLnBrk="1" hangingPunct="1"/>
            <a:endParaRPr lang="en-US" sz="2800">
              <a:latin typeface="Verdana" charset="0"/>
            </a:endParaRPr>
          </a:p>
          <a:p>
            <a:pPr eaLnBrk="1" hangingPunct="1"/>
            <a:r>
              <a:rPr lang="en-US" sz="2800">
                <a:latin typeface="Helvetica" charset="0"/>
              </a:rPr>
              <a:t>9.  •</a:t>
            </a:r>
            <a:r>
              <a:rPr lang="en-US" sz="2800">
                <a:latin typeface="ArialMS" charset="0"/>
              </a:rPr>
              <a:t> </a:t>
            </a:r>
            <a:r>
              <a:rPr lang="en-US" sz="2800">
                <a:latin typeface="Verdana" charset="0"/>
              </a:rPr>
              <a:t>National Food Safety Education Month   </a:t>
            </a:r>
            <a:r>
              <a:rPr lang="en-US" sz="2800">
                <a:latin typeface="Verdana" charset="0"/>
                <a:hlinkClick r:id="rId4"/>
              </a:rPr>
              <a:t>http://www.foodsafety.gov/~fsg/</a:t>
            </a:r>
            <a:endParaRPr lang="en-US" sz="2800">
              <a:latin typeface="Verdana" charset="0"/>
            </a:endParaRPr>
          </a:p>
          <a:p>
            <a:pPr eaLnBrk="1" hangingPunct="1"/>
            <a:r>
              <a:rPr lang="en-US" sz="2800" u="sng">
                <a:solidFill>
                  <a:schemeClr val="hlink"/>
                </a:solidFill>
                <a:latin typeface="Verdana" charset="0"/>
              </a:rPr>
              <a:t>september.html</a:t>
            </a:r>
            <a:r>
              <a:rPr lang="en-US" sz="2800">
                <a:latin typeface="Verdana" charset="0"/>
              </a:rPr>
              <a:t>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82296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Food Safety Final Activity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Now that you are an expert on keeping food safe, your final activity is to share your expertise with students in another grade.  You will work with a partner to “teach” younger students the points on the next slide.  You will have one copy of a Food Safety Coloring Book and a set of crayons for each student in your “class”.  A copy of the coloring book is here and in hard copy for your reference. 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Step 1</a:t>
            </a:r>
            <a:r>
              <a:rPr lang="en-US"/>
              <a:t> - Meet with your partner to “plan” your “lesson”.  Write your plan in your student packet on page 33.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Step 2</a:t>
            </a:r>
            <a:r>
              <a:rPr lang="en-US"/>
              <a:t> - Implement your plan with younger kids so that they complete and keep their coloring book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Step 3</a:t>
            </a:r>
            <a:r>
              <a:rPr lang="en-US"/>
              <a:t> - Reflect on your lesson and results in your student packet on page 34. . . How did it go?  Easy?  Hard?   Successful?   Beneficial?  Fun?   Make Changes?  Why?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4" descr="http://ohioline.osu.edu/hyg-fact/5000/images/5562_1.jpg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9350" y="406400"/>
            <a:ext cx="6623050" cy="6070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Food Safety Coloring Book</a:t>
            </a:r>
          </a:p>
        </p:txBody>
      </p:sp>
      <p:pic>
        <p:nvPicPr>
          <p:cNvPr id="169987" name="Picture 6" descr="ColoringBook14pp.pdf                                           00080CA2a                              C06C3670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"/>
            <a:ext cx="64008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485</Words>
  <Application>Microsoft Macintosh PowerPoint</Application>
  <PresentationFormat>On-screen Show (4:3)</PresentationFormat>
  <Paragraphs>38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Where can I learn more about food safety and food-borne diseases?    Internet Task #3:  Use any of the nine  online resources that follow to find out more.  Organize your information on pgs 31 &amp; 32 in your student packet, and be prepared to share it with the class. </vt:lpstr>
      <vt:lpstr>Slide 3</vt:lpstr>
      <vt:lpstr>Slide 4</vt:lpstr>
      <vt:lpstr>Slide 5</vt:lpstr>
      <vt:lpstr>Slide 6</vt:lpstr>
      <vt:lpstr>Slide 7</vt:lpstr>
      <vt:lpstr>Food Safety Coloring Book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Eastford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</dc:creator>
  <cp:lastModifiedBy>Faculty</cp:lastModifiedBy>
  <cp:revision>1</cp:revision>
  <dcterms:created xsi:type="dcterms:W3CDTF">2011-03-25T15:30:54Z</dcterms:created>
  <dcterms:modified xsi:type="dcterms:W3CDTF">2011-03-25T15:42:59Z</dcterms:modified>
</cp:coreProperties>
</file>